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86" r:id="rId3"/>
    <p:sldId id="488" r:id="rId4"/>
    <p:sldId id="503" r:id="rId5"/>
    <p:sldId id="504" r:id="rId6"/>
    <p:sldId id="506" r:id="rId7"/>
    <p:sldId id="505" r:id="rId8"/>
    <p:sldId id="50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1008" y="-10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?script=~simpleUnitTest.t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?script=~simpleUnitTest.tx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?script=~unitTester.tx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hyperlink" Target="http://www.keesvanoverveld.com/Accel/accel.htm?v=43&amp;script=~unitTester.txt" TargetMode="Externa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P.4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3297">
        <p:fade/>
      </p:transition>
    </mc:Choice>
    <mc:Fallback xmlns="">
      <p:transition xmlns:p14="http://schemas.microsoft.com/office/powerpoint/2010/main" spd="med" advTm="432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units in ACCEL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Contents: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Units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compound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00">
        <p:fade/>
      </p:transition>
    </mc:Choice>
    <mc:Fallback xmlns="">
      <p:transition xmlns:p14="http://schemas.microsoft.com/office/powerpoint/2010/main" spd="med" advTm="154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419622"/>
            <a:ext cx="4114800" cy="2266646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a=3; foo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b=4; foo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c=2; bar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d=a*b*c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e=5; blah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f=d/e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following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script: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" name="Ovale toelichting 1"/>
          <p:cNvSpPr/>
          <p:nvPr/>
        </p:nvSpPr>
        <p:spPr>
          <a:xfrm>
            <a:off x="5220072" y="409842"/>
            <a:ext cx="3923928" cy="2016889"/>
          </a:xfrm>
          <a:prstGeom prst="wedgeEllipseCallout">
            <a:avLst>
              <a:gd name="adj1" fmla="val -163741"/>
              <a:gd name="adj2" fmla="val 5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sz="2000" dirty="0" err="1" smtClean="0"/>
              <a:t>after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</a:t>
            </a:r>
            <a:r>
              <a:rPr lang="nl-NL" sz="2000" dirty="0" err="1" smtClean="0"/>
              <a:t>expression</a:t>
            </a:r>
            <a:r>
              <a:rPr lang="nl-NL" sz="2000" dirty="0" smtClean="0"/>
              <a:t>, a semicolon + string </a:t>
            </a:r>
            <a:r>
              <a:rPr lang="nl-NL" sz="2000" dirty="0" err="1" smtClean="0"/>
              <a:t>may</a:t>
            </a:r>
            <a:r>
              <a:rPr lang="nl-NL" sz="2000" dirty="0" smtClean="0"/>
              <a:t> follow. The string is </a:t>
            </a:r>
            <a:r>
              <a:rPr lang="nl-NL" sz="2000" dirty="0" err="1" smtClean="0"/>
              <a:t>interpreted</a:t>
            </a:r>
            <a:r>
              <a:rPr lang="nl-NL" sz="2000" dirty="0" smtClean="0"/>
              <a:t> as a unit.</a:t>
            </a:r>
            <a:endParaRPr lang="nl-NL" sz="2000" dirty="0"/>
          </a:p>
          <a:p>
            <a:pPr algn="ctr"/>
            <a:endParaRPr lang="en-US" sz="2000" dirty="0"/>
          </a:p>
        </p:txBody>
      </p:sp>
      <p:sp>
        <p:nvSpPr>
          <p:cNvPr id="19" name="Ovale toelichting 18"/>
          <p:cNvSpPr/>
          <p:nvPr/>
        </p:nvSpPr>
        <p:spPr>
          <a:xfrm>
            <a:off x="5184576" y="3003798"/>
            <a:ext cx="3923928" cy="2139702"/>
          </a:xfrm>
          <a:prstGeom prst="wedgeEllipseCallout">
            <a:avLst>
              <a:gd name="adj1" fmla="val -147755"/>
              <a:gd name="adj2" fmla="val -62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Units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follow </a:t>
            </a:r>
            <a:r>
              <a:rPr lang="nl-NL" dirty="0" err="1" smtClean="0"/>
              <a:t>quantities</a:t>
            </a:r>
            <a:r>
              <a:rPr lang="nl-NL" dirty="0" smtClean="0"/>
              <a:t> </a:t>
            </a:r>
            <a:r>
              <a:rPr lang="nl-NL" dirty="0" err="1" smtClean="0"/>
              <a:t>defined</a:t>
            </a:r>
            <a:r>
              <a:rPr lang="nl-NL" dirty="0" smtClean="0"/>
              <a:t> as constants. Units </a:t>
            </a:r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expressions</a:t>
            </a:r>
            <a:r>
              <a:rPr lang="nl-NL" dirty="0" smtClean="0"/>
              <a:t> are </a:t>
            </a:r>
            <a:r>
              <a:rPr lang="nl-NL" dirty="0" err="1" smtClean="0"/>
              <a:t>ignored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overwritten</a:t>
            </a:r>
            <a:r>
              <a:rPr lang="nl-NL" dirty="0" smtClean="0"/>
              <a:t>.</a:t>
            </a:r>
            <a:endParaRPr lang="nl-NL" dirty="0"/>
          </a:p>
          <a:p>
            <a:pPr algn="ctr"/>
            <a:endParaRPr lang="en-US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38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7727">
        <p:fade/>
      </p:transition>
    </mc:Choice>
    <mc:Fallback xmlns="">
      <p:transition xmlns:p14="http://schemas.microsoft.com/office/powerpoint/2010/main" spd="med" advTm="777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3" grpId="0" animBg="1"/>
      <p:bldP spid="106514" grpId="0"/>
      <p:bldP spid="2" grpId="0" animBg="1"/>
      <p:bldP spid="2" grpId="1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419622"/>
            <a:ext cx="4114800" cy="2266646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a=3; foo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b=4; </a:t>
            </a:r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foo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c=2; bar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d=a*b*c; foo2.bar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e=5; blah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f=d/e; foo2.bar/blah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following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script: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" name="Ovale toelichting 1"/>
          <p:cNvSpPr/>
          <p:nvPr/>
        </p:nvSpPr>
        <p:spPr>
          <a:xfrm>
            <a:off x="5220072" y="409842"/>
            <a:ext cx="3923928" cy="2016889"/>
          </a:xfrm>
          <a:prstGeom prst="wedgeEllipseCallout">
            <a:avLst>
              <a:gd name="adj1" fmla="val -111987"/>
              <a:gd name="adj2" fmla="val 62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sz="2000" dirty="0" smtClean="0"/>
              <a:t>Accel </a:t>
            </a:r>
            <a:r>
              <a:rPr lang="nl-NL" sz="2000" dirty="0" err="1" smtClean="0"/>
              <a:t>tries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</a:t>
            </a:r>
            <a:r>
              <a:rPr lang="nl-NL" sz="2000" dirty="0" err="1" smtClean="0"/>
              <a:t>find</a:t>
            </a:r>
            <a:r>
              <a:rPr lang="nl-NL" sz="2000" dirty="0" smtClean="0"/>
              <a:t> the units of </a:t>
            </a:r>
            <a:r>
              <a:rPr lang="nl-NL" sz="2000" dirty="0" err="1" smtClean="0"/>
              <a:t>values</a:t>
            </a:r>
            <a:r>
              <a:rPr lang="nl-NL" sz="2000" dirty="0" smtClean="0"/>
              <a:t> </a:t>
            </a:r>
            <a:r>
              <a:rPr lang="nl-NL" sz="2000" dirty="0" err="1" smtClean="0"/>
              <a:t>given</a:t>
            </a:r>
            <a:r>
              <a:rPr lang="nl-NL" sz="2000" dirty="0" smtClean="0"/>
              <a:t> </a:t>
            </a:r>
            <a:r>
              <a:rPr lang="nl-NL" sz="2000" dirty="0" err="1" smtClean="0"/>
              <a:t>by</a:t>
            </a:r>
            <a:r>
              <a:rPr lang="nl-NL" sz="2000" dirty="0" smtClean="0"/>
              <a:t> </a:t>
            </a:r>
            <a:r>
              <a:rPr lang="nl-NL" sz="2000" dirty="0" err="1" smtClean="0"/>
              <a:t>expressions</a:t>
            </a:r>
            <a:endParaRPr lang="nl-NL" sz="2000" dirty="0"/>
          </a:p>
          <a:p>
            <a:pPr algn="ctr"/>
            <a:endParaRPr lang="en-US" dirty="0"/>
          </a:p>
        </p:txBody>
      </p:sp>
      <p:sp>
        <p:nvSpPr>
          <p:cNvPr id="19" name="Ovale toelichting 18"/>
          <p:cNvSpPr/>
          <p:nvPr/>
        </p:nvSpPr>
        <p:spPr>
          <a:xfrm>
            <a:off x="4788024" y="2448648"/>
            <a:ext cx="4093176" cy="1656184"/>
          </a:xfrm>
          <a:prstGeom prst="wedgeEllipseCallout">
            <a:avLst>
              <a:gd name="adj1" fmla="val -117677"/>
              <a:gd name="adj2" fmla="val -34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'foo2</a:t>
            </a:r>
            <a:r>
              <a:rPr lang="nl-NL" dirty="0"/>
              <a:t>'</a:t>
            </a:r>
            <a:r>
              <a:rPr lang="nl-NL" dirty="0" smtClean="0"/>
              <a:t> means  'foo</a:t>
            </a:r>
            <a:r>
              <a:rPr lang="nl-NL" baseline="30000" dirty="0" smtClean="0"/>
              <a:t>2</a:t>
            </a:r>
            <a:r>
              <a:rPr lang="nl-NL" dirty="0"/>
              <a:t>'</a:t>
            </a:r>
            <a:r>
              <a:rPr lang="nl-NL" dirty="0" smtClean="0"/>
              <a:t>,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or '</a:t>
            </a:r>
            <a:r>
              <a:rPr lang="nl-NL" dirty="0" err="1" smtClean="0"/>
              <a:t>foo</a:t>
            </a:r>
            <a:r>
              <a:rPr lang="nl-NL" dirty="0" smtClean="0"/>
              <a:t> * </a:t>
            </a:r>
            <a:r>
              <a:rPr lang="nl-NL" dirty="0" err="1" smtClean="0"/>
              <a:t>foo</a:t>
            </a:r>
            <a:r>
              <a:rPr lang="nl-NL" dirty="0"/>
              <a:t>'</a:t>
            </a:r>
          </a:p>
          <a:p>
            <a:pPr algn="ctr"/>
            <a:endParaRPr lang="en-US" dirty="0"/>
          </a:p>
        </p:txBody>
      </p:sp>
      <p:sp>
        <p:nvSpPr>
          <p:cNvPr id="11" name="Ovale toelichting 10"/>
          <p:cNvSpPr/>
          <p:nvPr/>
        </p:nvSpPr>
        <p:spPr>
          <a:xfrm>
            <a:off x="4309200" y="3579862"/>
            <a:ext cx="4799304" cy="1656184"/>
          </a:xfrm>
          <a:prstGeom prst="wedgeEllipseCallout">
            <a:avLst>
              <a:gd name="adj1" fmla="val -92520"/>
              <a:gd name="adj2" fmla="val -100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err="1" smtClean="0"/>
              <a:t>Unlike</a:t>
            </a:r>
            <a:r>
              <a:rPr lang="nl-NL" dirty="0" smtClean="0"/>
              <a:t> high school </a:t>
            </a:r>
            <a:r>
              <a:rPr lang="nl-NL" dirty="0" err="1" smtClean="0"/>
              <a:t>notation</a:t>
            </a:r>
            <a:r>
              <a:rPr lang="nl-NL" dirty="0" smtClean="0"/>
              <a:t>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(J = kgm</a:t>
            </a:r>
            <a:r>
              <a:rPr lang="nl-NL" baseline="30000" dirty="0" smtClean="0"/>
              <a:t>2</a:t>
            </a:r>
            <a:r>
              <a:rPr lang="nl-NL" dirty="0" smtClean="0"/>
              <a:t>/s</a:t>
            </a:r>
            <a:r>
              <a:rPr lang="nl-NL" baseline="30000" dirty="0" smtClean="0"/>
              <a:t>2</a:t>
            </a:r>
            <a:r>
              <a:rPr lang="nl-NL" dirty="0" smtClean="0"/>
              <a:t>),  ACCEL </a:t>
            </a:r>
            <a:r>
              <a:rPr lang="nl-NL" dirty="0" err="1" smtClean="0"/>
              <a:t>assumes</a:t>
            </a:r>
            <a:r>
              <a:rPr lang="nl-NL" dirty="0" smtClean="0"/>
              <a:t> </a:t>
            </a:r>
            <a:r>
              <a:rPr lang="nl-NL" dirty="0" err="1" smtClean="0"/>
              <a:t>dots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multiplied</a:t>
            </a:r>
            <a:r>
              <a:rPr lang="nl-NL" dirty="0" smtClean="0"/>
              <a:t> units: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 J = kg.m2/s2</a:t>
            </a:r>
            <a:endParaRPr lang="nl-NL" dirty="0"/>
          </a:p>
          <a:p>
            <a:pPr algn="ctr"/>
            <a:endParaRPr lang="en-US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3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9314">
        <p:fade/>
      </p:transition>
    </mc:Choice>
    <mc:Fallback xmlns="">
      <p:transition xmlns:p14="http://schemas.microsoft.com/office/powerpoint/2010/main" spd="med" advTm="893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9" grpId="0" animBg="1"/>
      <p:bldP spid="19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419622"/>
            <a:ext cx="4114800" cy="2257028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a=3; foo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b=4; foo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c=2;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bar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d=a*b*c; foo2.bar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e=5; blah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f=d/e; foo2.bar/blah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following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script: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 t="13974" r="8354" b="21368"/>
          <a:stretch/>
        </p:blipFill>
        <p:spPr>
          <a:xfrm>
            <a:off x="3851920" y="857488"/>
            <a:ext cx="4933996" cy="2828780"/>
          </a:xfrm>
          <a:prstGeom prst="rect">
            <a:avLst/>
          </a:prstGeom>
        </p:spPr>
      </p:pic>
      <p:sp>
        <p:nvSpPr>
          <p:cNvPr id="19" name="Ovale toelichting 18"/>
          <p:cNvSpPr/>
          <p:nvPr/>
        </p:nvSpPr>
        <p:spPr>
          <a:xfrm>
            <a:off x="5184576" y="3075806"/>
            <a:ext cx="2411760" cy="2067694"/>
          </a:xfrm>
          <a:prstGeom prst="wedgeEllipseCallout">
            <a:avLst>
              <a:gd name="adj1" fmla="val 42283"/>
              <a:gd name="adj2" fmla="val -117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enable</a:t>
            </a:r>
            <a:r>
              <a:rPr lang="nl-NL" dirty="0" smtClean="0"/>
              <a:t> unit </a:t>
            </a:r>
            <a:r>
              <a:rPr lang="nl-NL" dirty="0" err="1" smtClean="0"/>
              <a:t>checking</a:t>
            </a:r>
            <a:r>
              <a:rPr lang="nl-NL" dirty="0" smtClean="0"/>
              <a:t>, check 'check units' </a:t>
            </a:r>
            <a:r>
              <a:rPr lang="nl-NL" dirty="0" err="1" smtClean="0"/>
              <a:t>checkbox</a:t>
            </a:r>
            <a:endParaRPr lang="nl-NL" dirty="0"/>
          </a:p>
          <a:p>
            <a:pPr algn="ctr"/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02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9403">
        <p:fade/>
      </p:transition>
    </mc:Choice>
    <mc:Fallback xmlns="">
      <p:transition xmlns:p14="http://schemas.microsoft.com/office/powerpoint/2010/main" spd="med" advTm="294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643023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simplifies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m3/m2.s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appear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m/s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Redundant units are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forbidden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but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m.k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/k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m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Prefixes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such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as m, c, k, M, ... are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recognized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such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mm.km is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reduced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m2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Take care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pitfalls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such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as q=max(0,r).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r has a unit,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must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q=max(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x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x has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0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the unit of 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Similar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with '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hidden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factors'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1 (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we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will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encounter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an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example later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unit '1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'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(=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unitless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quantity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omitted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37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6071">
        <p:fade/>
      </p:transition>
    </mc:Choice>
    <mc:Fallback xmlns="">
      <p:transition xmlns:p14="http://schemas.microsoft.com/office/powerpoint/2010/main" spd="med" advTm="1660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884209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Rules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subtraction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max(...)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operations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equal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their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arguments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(...),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 ... , ... , ...)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unit=1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their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arguments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case unit mismatches are found, ACCEL issues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warnings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calculations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anyway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case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doubt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omitting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checking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Operations with units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34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2723">
        <p:fade/>
      </p:transition>
    </mc:Choice>
    <mc:Fallback xmlns="">
      <p:transition xmlns:p14="http://schemas.microsoft.com/office/powerpoint/2010/main" spd="med" advTm="727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7041896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Compound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vector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Unit of compound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vector of units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e.g.: p=[3,4,5];[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foo,bar,blah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q=[1,2,3];[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foo,bar,blah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s=3;gnar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r=s*p*q</a:t>
            </a:r>
            <a:r>
              <a:rPr lang="nl-N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;[gnar.foo2,gnar.bar2,gnar.blah2]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yourself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                      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suggestion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experiment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deliberately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unit-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understand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warnings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Units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compound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Actieknop: Film 1">
            <a:hlinkClick r:id="rId6" highlightClick="1"/>
          </p:cNvPr>
          <p:cNvSpPr/>
          <p:nvPr/>
        </p:nvSpPr>
        <p:spPr>
          <a:xfrm>
            <a:off x="2267744" y="3363838"/>
            <a:ext cx="1368152" cy="720080"/>
          </a:xfrm>
          <a:prstGeom prst="actionButtonMovi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697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2723">
        <p:fade/>
      </p:transition>
    </mc:Choice>
    <mc:Fallback xmlns="">
      <p:transition xmlns:p14="http://schemas.microsoft.com/office/powerpoint/2010/main" spd="med" advTm="1427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 uiExpand="1" build="p" bldLvl="5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1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50.9|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7.7|2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.6|18.4|58|5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8.6|11|18.2|1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|13|29.3|7.4|7.9|36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</TotalTime>
  <Words>435</Words>
  <Application>Microsoft Office PowerPoint</Application>
  <PresentationFormat>Diavoorstelling (16:9)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385</cp:revision>
  <dcterms:created xsi:type="dcterms:W3CDTF">2013-05-16T11:19:57Z</dcterms:created>
  <dcterms:modified xsi:type="dcterms:W3CDTF">2014-09-09T08:09:10Z</dcterms:modified>
</cp:coreProperties>
</file>